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9" r:id="rId22"/>
    <p:sldId id="270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24706-F437-43E5-87D8-B6DB59222A50}" type="datetimeFigureOut">
              <a:rPr lang="es-ES" smtClean="0"/>
              <a:pPr/>
              <a:t>11/01/2012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5EA48-706F-46AC-B8BF-5C29C96187C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 smtClean="0"/>
              <a:t>Disseny</a:t>
            </a:r>
            <a:r>
              <a:rPr lang="es-ES_tradnl" dirty="0" smtClean="0"/>
              <a:t> </a:t>
            </a:r>
            <a:r>
              <a:rPr lang="es-ES_tradnl" dirty="0" err="1" smtClean="0"/>
              <a:t>assistit</a:t>
            </a:r>
            <a:r>
              <a:rPr lang="es-ES_tradnl" dirty="0" smtClean="0"/>
              <a:t> per </a:t>
            </a:r>
            <a:r>
              <a:rPr lang="es-ES_tradnl" dirty="0" err="1" smtClean="0"/>
              <a:t>ordinador</a:t>
            </a:r>
            <a:r>
              <a:rPr lang="es-ES_tradnl" dirty="0" smtClean="0"/>
              <a:t>	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scanear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668360" cy="42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Frontissa dibuixada amb QCAD</a:t>
            </a:r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rchivo:Modelo en 3D - Catedral Basílica Metropolitana de Medellin 1.png"/>
          <p:cNvPicPr>
            <a:picLocks noChangeAspect="1" noChangeArrowheads="1"/>
          </p:cNvPicPr>
          <p:nvPr/>
        </p:nvPicPr>
        <p:blipFill>
          <a:blip r:embed="rId2" cstate="print"/>
          <a:srcRect l="18513" t="8447" r="3693" b="6003"/>
          <a:stretch>
            <a:fillRect/>
          </a:stretch>
        </p:blipFill>
        <p:spPr bwMode="auto">
          <a:xfrm>
            <a:off x="1835696" y="1844824"/>
            <a:ext cx="5391150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Dibuix fet amb </a:t>
            </a:r>
            <a:r>
              <a:rPr lang="ca-ES" dirty="0" err="1" smtClean="0"/>
              <a:t>SketchUp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4221088"/>
            <a:ext cx="1738536" cy="1905075"/>
          </a:xfrm>
        </p:spPr>
        <p:txBody>
          <a:bodyPr/>
          <a:lstStyle/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b="4417"/>
          <a:stretch>
            <a:fillRect/>
          </a:stretch>
        </p:blipFill>
        <p:spPr bwMode="auto">
          <a:xfrm>
            <a:off x="827584" y="404664"/>
            <a:ext cx="7848872" cy="56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rchivo:Gimp-2.6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280920" cy="520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2">
                    <a:lumMod val="75000"/>
                  </a:schemeClr>
                </a:solidFill>
              </a:rPr>
              <a:t>Instruccions bàsiques de CAD</a:t>
            </a:r>
            <a:endParaRPr lang="ca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a-ES" dirty="0" smtClean="0"/>
              <a:t>Basades en sistemes de coordenades. </a:t>
            </a:r>
          </a:p>
          <a:p>
            <a:r>
              <a:rPr lang="ca-ES" dirty="0" smtClean="0"/>
              <a:t>Les figures es defineixen segons</a:t>
            </a:r>
          </a:p>
          <a:p>
            <a:pPr lvl="1"/>
            <a:r>
              <a:rPr lang="ca-ES" dirty="0" smtClean="0"/>
              <a:t>Mesures (longituds, radis, distàncies entre punts)</a:t>
            </a:r>
          </a:p>
          <a:p>
            <a:pPr lvl="1"/>
            <a:r>
              <a:rPr lang="ca-ES" dirty="0" smtClean="0"/>
              <a:t>Relacions (paral·lelisme, perpendicularitat, tangència)</a:t>
            </a:r>
          </a:p>
          <a:p>
            <a:r>
              <a:rPr lang="ca-ES" dirty="0" smtClean="0"/>
              <a:t>L’ordinador guarda equacions (instruccions), que defineixen el dibuix final</a:t>
            </a:r>
          </a:p>
          <a:p>
            <a:pPr lvl="1">
              <a:buNone/>
            </a:pPr>
            <a:endParaRPr lang="ca-ES" dirty="0" smtClean="0"/>
          </a:p>
          <a:p>
            <a:pPr lvl="1"/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2">
                    <a:lumMod val="75000"/>
                  </a:schemeClr>
                </a:solidFill>
              </a:rPr>
              <a:t>Com es dibuixen?</a:t>
            </a:r>
            <a:endParaRPr lang="ca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a-ES" dirty="0" smtClean="0"/>
              <a:t>Línies: punt inicial i final.</a:t>
            </a:r>
          </a:p>
          <a:p>
            <a:r>
              <a:rPr lang="ca-ES" dirty="0" err="1" smtClean="0"/>
              <a:t>Polilínies</a:t>
            </a:r>
            <a:r>
              <a:rPr lang="ca-ES" dirty="0" smtClean="0"/>
              <a:t>: </a:t>
            </a:r>
            <a:r>
              <a:rPr lang="ca-ES" dirty="0" err="1" smtClean="0"/>
              <a:t>succesius</a:t>
            </a:r>
            <a:r>
              <a:rPr lang="ca-ES" dirty="0" smtClean="0"/>
              <a:t> punts. </a:t>
            </a:r>
          </a:p>
          <a:p>
            <a:r>
              <a:rPr lang="ca-ES" dirty="0" smtClean="0"/>
              <a:t>Polígons regulars: nombre de costats i relació amb una circumferència</a:t>
            </a:r>
          </a:p>
          <a:p>
            <a:r>
              <a:rPr lang="ca-ES" dirty="0" smtClean="0"/>
              <a:t>Arcs: punts, tangents, centre</a:t>
            </a:r>
          </a:p>
          <a:p>
            <a:endParaRPr lang="ca-ES" dirty="0" smtClean="0"/>
          </a:p>
          <a:p>
            <a:pPr lvl="1">
              <a:buNone/>
            </a:pPr>
            <a:endParaRPr lang="ca-ES" dirty="0" smtClean="0"/>
          </a:p>
          <a:p>
            <a:pPr lvl="1"/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4000" dirty="0" smtClean="0">
                <a:solidFill>
                  <a:schemeClr val="tx2">
                    <a:lumMod val="75000"/>
                  </a:schemeClr>
                </a:solidFill>
              </a:rPr>
              <a:t>Aplicacions dels programes de dibuix tècnic. </a:t>
            </a:r>
            <a:endParaRPr lang="ca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ca-ES" dirty="0" smtClean="0"/>
              <a:t>Treballar amb capes:</a:t>
            </a:r>
          </a:p>
          <a:p>
            <a:pPr lvl="1"/>
            <a:r>
              <a:rPr lang="ca-ES" dirty="0" smtClean="0"/>
              <a:t>Per exemple, en un dibuix d’una construcció podem tindre cada instal·lació en una capa i visualitzar-les o no com si fora un paper vegetal</a:t>
            </a:r>
          </a:p>
          <a:p>
            <a:r>
              <a:rPr lang="ca-ES" dirty="0" smtClean="0"/>
              <a:t>Mesurar longituds i superfícies</a:t>
            </a:r>
          </a:p>
          <a:p>
            <a:r>
              <a:rPr lang="ca-ES" dirty="0" smtClean="0"/>
              <a:t>Acotar de forma normalitzada </a:t>
            </a:r>
          </a:p>
          <a:p>
            <a:r>
              <a:rPr lang="ca-ES" dirty="0" smtClean="0"/>
              <a:t>Definir automàticament punts geomètrics de les entitats dibuixades.</a:t>
            </a:r>
          </a:p>
          <a:p>
            <a:r>
              <a:rPr lang="ca-ES" dirty="0" smtClean="0"/>
              <a:t>Representar les figures en tres plans</a:t>
            </a:r>
          </a:p>
          <a:p>
            <a:r>
              <a:rPr lang="ca-ES" dirty="0" err="1" smtClean="0"/>
              <a:t>Insertar</a:t>
            </a:r>
            <a:r>
              <a:rPr lang="ca-ES" dirty="0" smtClean="0"/>
              <a:t> blocs de línies</a:t>
            </a:r>
          </a:p>
          <a:p>
            <a:r>
              <a:rPr lang="ca-ES" dirty="0" smtClean="0"/>
              <a:t>Assignar grossor a les línies.</a:t>
            </a:r>
          </a:p>
          <a:p>
            <a:pPr lvl="1">
              <a:buNone/>
            </a:pPr>
            <a:endParaRPr lang="ca-ES" dirty="0" smtClean="0"/>
          </a:p>
          <a:p>
            <a:pPr lvl="1"/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2">
                    <a:lumMod val="75000"/>
                  </a:schemeClr>
                </a:solidFill>
              </a:rPr>
              <a:t>Animació i simulació</a:t>
            </a:r>
            <a:endParaRPr lang="ca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None/>
            </a:pPr>
            <a:r>
              <a:rPr lang="ca-ES" dirty="0" smtClean="0"/>
              <a:t>-</a:t>
            </a:r>
            <a:r>
              <a:rPr lang="ca-ES" dirty="0" err="1" smtClean="0"/>
              <a:t>Renderització</a:t>
            </a:r>
            <a:r>
              <a:rPr lang="ca-ES" dirty="0" smtClean="0"/>
              <a:t>: recrear objectes de manera </a:t>
            </a:r>
            <a:r>
              <a:rPr lang="ca-ES" dirty="0" smtClean="0"/>
              <a:t>realista simulant la seua superfície. </a:t>
            </a:r>
            <a:r>
              <a:rPr lang="ca-ES" dirty="0" smtClean="0"/>
              <a:t>(modelitzar</a:t>
            </a:r>
            <a:r>
              <a:rPr lang="ca-ES" dirty="0" smtClean="0"/>
              <a:t>)</a:t>
            </a:r>
          </a:p>
          <a:p>
            <a:pPr lvl="1">
              <a:buFontTx/>
              <a:buChar char="-"/>
            </a:pPr>
            <a:r>
              <a:rPr lang="ca-ES" dirty="0" smtClean="0"/>
              <a:t>Animació: artístic</a:t>
            </a:r>
          </a:p>
          <a:p>
            <a:pPr lvl="1">
              <a:buFontTx/>
              <a:buChar char="-"/>
            </a:pPr>
            <a:r>
              <a:rPr lang="ca-ES" dirty="0" smtClean="0"/>
              <a:t>Simulació: moviment real. Són els que s’utilitzen en disseny d’objectes. </a:t>
            </a:r>
          </a:p>
          <a:p>
            <a:pPr lvl="2">
              <a:buFontTx/>
              <a:buChar char="-"/>
            </a:pPr>
            <a:r>
              <a:rPr lang="ca-ES" dirty="0" smtClean="0"/>
              <a:t>Reprodueixen exactament els moviments que després faran màquines. </a:t>
            </a:r>
          </a:p>
          <a:p>
            <a:pPr lvl="2">
              <a:buFontTx/>
              <a:buChar char="-"/>
            </a:pPr>
            <a:r>
              <a:rPr lang="ca-ES" dirty="0" smtClean="0"/>
              <a:t>També en cinema per imitar moviments d’essers i màquines reals. </a:t>
            </a:r>
          </a:p>
          <a:p>
            <a:pPr lvl="2">
              <a:buFontTx/>
              <a:buChar char="-"/>
            </a:pPr>
            <a:r>
              <a:rPr lang="ca-ES" dirty="0" smtClean="0"/>
              <a:t>Recorreguts virtuals.</a:t>
            </a:r>
            <a:endParaRPr lang="ca-ES" dirty="0" smtClean="0"/>
          </a:p>
          <a:p>
            <a:pPr lvl="1">
              <a:buNone/>
            </a:pPr>
            <a:endParaRPr lang="ca-ES" dirty="0" smtClean="0"/>
          </a:p>
          <a:p>
            <a:pPr lvl="1"/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2">
                    <a:lumMod val="75000"/>
                  </a:schemeClr>
                </a:solidFill>
              </a:rPr>
              <a:t>Disseny gràfic</a:t>
            </a:r>
            <a:endParaRPr lang="ca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None/>
            </a:pPr>
            <a:r>
              <a:rPr lang="ca-ES" dirty="0" smtClean="0"/>
              <a:t>-Programes de dibuix lliure. Ex Paint, </a:t>
            </a:r>
            <a:r>
              <a:rPr lang="ca-ES" dirty="0" err="1" smtClean="0"/>
              <a:t>FreeHand</a:t>
            </a:r>
            <a:r>
              <a:rPr lang="ca-ES" dirty="0" smtClean="0"/>
              <a:t>, </a:t>
            </a:r>
            <a:r>
              <a:rPr lang="ca-ES" dirty="0" err="1" smtClean="0"/>
              <a:t>CorelDraw</a:t>
            </a:r>
            <a:endParaRPr lang="ca-ES" dirty="0" smtClean="0"/>
          </a:p>
          <a:p>
            <a:pPr lvl="1">
              <a:buFontTx/>
              <a:buChar char="-"/>
            </a:pPr>
            <a:r>
              <a:rPr lang="ca-ES" dirty="0" smtClean="0"/>
              <a:t>De retoc fotogràfic. Ex: </a:t>
            </a:r>
            <a:r>
              <a:rPr lang="ca-ES" dirty="0" err="1" smtClean="0"/>
              <a:t>Adobe</a:t>
            </a:r>
            <a:r>
              <a:rPr lang="ca-ES" dirty="0" smtClean="0"/>
              <a:t> </a:t>
            </a:r>
            <a:r>
              <a:rPr lang="ca-ES" dirty="0" err="1" smtClean="0"/>
              <a:t>Photoshop</a:t>
            </a:r>
            <a:r>
              <a:rPr lang="ca-ES" dirty="0" smtClean="0"/>
              <a:t>, </a:t>
            </a:r>
            <a:r>
              <a:rPr lang="ca-ES" dirty="0" err="1" smtClean="0"/>
              <a:t>Gimp</a:t>
            </a:r>
            <a:endParaRPr lang="ca-ES" dirty="0" smtClean="0"/>
          </a:p>
          <a:p>
            <a:pPr lvl="2">
              <a:buFontTx/>
              <a:buChar char="-"/>
            </a:pPr>
            <a:r>
              <a:rPr lang="ca-ES" dirty="0" smtClean="0"/>
              <a:t>Utilitzen com a base la imatge presa amb una càmera o escanejada.</a:t>
            </a:r>
          </a:p>
          <a:p>
            <a:pPr lvl="1">
              <a:buFontTx/>
              <a:buChar char="-"/>
            </a:pPr>
            <a:r>
              <a:rPr lang="ca-ES" dirty="0" smtClean="0"/>
              <a:t>De maquetació. Ex: </a:t>
            </a:r>
            <a:r>
              <a:rPr lang="ca-ES" dirty="0" err="1" smtClean="0"/>
              <a:t>Adobe</a:t>
            </a:r>
            <a:r>
              <a:rPr lang="ca-ES" dirty="0" smtClean="0"/>
              <a:t> </a:t>
            </a:r>
            <a:r>
              <a:rPr lang="ca-ES" dirty="0" err="1" smtClean="0"/>
              <a:t>PageMaker</a:t>
            </a:r>
            <a:endParaRPr lang="ca-ES" dirty="0" smtClean="0"/>
          </a:p>
          <a:p>
            <a:pPr lvl="2">
              <a:buFontTx/>
              <a:buChar char="-"/>
            </a:pPr>
            <a:r>
              <a:rPr lang="ca-ES" dirty="0" smtClean="0"/>
              <a:t>Edició de textos</a:t>
            </a:r>
            <a:endParaRPr lang="ca-ES" dirty="0" smtClean="0"/>
          </a:p>
          <a:p>
            <a:pPr lvl="1">
              <a:buNone/>
            </a:pPr>
            <a:endParaRPr lang="ca-ES" dirty="0" smtClean="0"/>
          </a:p>
          <a:p>
            <a:pPr lvl="1">
              <a:buNone/>
            </a:pPr>
            <a:endParaRPr lang="ca-ES" dirty="0" smtClean="0"/>
          </a:p>
          <a:p>
            <a:pPr lvl="1"/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2">
                    <a:lumMod val="75000"/>
                  </a:schemeClr>
                </a:solidFill>
              </a:rPr>
              <a:t>Disseny gràfic</a:t>
            </a:r>
            <a:endParaRPr lang="ca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ca-ES" dirty="0" smtClean="0"/>
              <a:t>La imatge està formada únicament per </a:t>
            </a:r>
            <a:r>
              <a:rPr lang="ca-ES" dirty="0" err="1" smtClean="0"/>
              <a:t>pixels</a:t>
            </a:r>
            <a:endParaRPr lang="ca-ES" dirty="0" smtClean="0"/>
          </a:p>
          <a:p>
            <a:pPr lvl="1">
              <a:buFontTx/>
              <a:buChar char="-"/>
            </a:pPr>
            <a:r>
              <a:rPr lang="ca-ES" dirty="0" smtClean="0"/>
              <a:t>Tots els canvis fets en la imatge es fan a través de la transformació del color</a:t>
            </a:r>
          </a:p>
          <a:p>
            <a:pPr lvl="1">
              <a:buFontTx/>
              <a:buChar char="-"/>
            </a:pPr>
            <a:r>
              <a:rPr lang="ca-ES" dirty="0" smtClean="0"/>
              <a:t>Color RGB (Red, Green, Blue). </a:t>
            </a:r>
          </a:p>
          <a:p>
            <a:pPr lvl="1">
              <a:buFontTx/>
              <a:buChar char="-"/>
            </a:pPr>
            <a:r>
              <a:rPr lang="ca-ES" dirty="0" smtClean="0"/>
              <a:t>A cada punt se li assigna una quantitat específica del color primari</a:t>
            </a:r>
            <a:endParaRPr lang="ca-ES" dirty="0" smtClean="0"/>
          </a:p>
          <a:p>
            <a:pPr lvl="1">
              <a:buNone/>
            </a:pPr>
            <a:endParaRPr lang="ca-ES" dirty="0" smtClean="0"/>
          </a:p>
          <a:p>
            <a:pPr lvl="1"/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>
                <a:solidFill>
                  <a:schemeClr val="tx2">
                    <a:lumMod val="75000"/>
                  </a:schemeClr>
                </a:solidFill>
              </a:rPr>
              <a:t>Aplicacions informàtiques per elaborar objectes	</a:t>
            </a:r>
            <a:endParaRPr lang="ca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a-ES" sz="3600" dirty="0" err="1" smtClean="0"/>
              <a:t>CAD</a:t>
            </a:r>
            <a:r>
              <a:rPr lang="ca-ES" sz="3600" dirty="0" smtClean="0"/>
              <a:t>: disseny assistit per ordinador	</a:t>
            </a:r>
          </a:p>
          <a:p>
            <a:r>
              <a:rPr lang="ca-ES" sz="3600" dirty="0" smtClean="0"/>
              <a:t>CAM: fabricació assistida per ordinador</a:t>
            </a:r>
          </a:p>
          <a:p>
            <a:r>
              <a:rPr lang="ca-ES" sz="3600" dirty="0" err="1" smtClean="0"/>
              <a:t>CAE</a:t>
            </a:r>
            <a:r>
              <a:rPr lang="ca-ES" sz="3600" dirty="0" smtClean="0"/>
              <a:t>: enginyeria assistida per ordinador</a:t>
            </a:r>
          </a:p>
          <a:p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2">
                    <a:lumMod val="75000"/>
                  </a:schemeClr>
                </a:solidFill>
              </a:rPr>
              <a:t>Enginyeria assistida per ordinador</a:t>
            </a:r>
            <a:endParaRPr lang="ca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None/>
            </a:pPr>
            <a:endParaRPr lang="ca-ES" dirty="0" smtClean="0"/>
          </a:p>
          <a:p>
            <a:pPr lvl="1"/>
            <a:r>
              <a:rPr lang="ca-ES" dirty="0" smtClean="0"/>
              <a:t>Càlculs d’estructures. Ex </a:t>
            </a:r>
            <a:r>
              <a:rPr lang="ca-ES" dirty="0" err="1" smtClean="0"/>
              <a:t>TriCalc</a:t>
            </a:r>
            <a:endParaRPr lang="ca-ES" dirty="0" smtClean="0"/>
          </a:p>
          <a:p>
            <a:pPr lvl="1"/>
            <a:r>
              <a:rPr lang="ca-ES" dirty="0" smtClean="0"/>
              <a:t>Càlculs hidràulics. Ex </a:t>
            </a:r>
            <a:r>
              <a:rPr lang="ca-ES" dirty="0" err="1" smtClean="0"/>
              <a:t>FluidSim</a:t>
            </a:r>
            <a:endParaRPr lang="ca-ES" dirty="0" smtClean="0"/>
          </a:p>
          <a:p>
            <a:pPr lvl="1"/>
            <a:r>
              <a:rPr lang="ca-ES" dirty="0" smtClean="0"/>
              <a:t>Assajos dinàmics</a:t>
            </a:r>
          </a:p>
          <a:p>
            <a:pPr lvl="1"/>
            <a:r>
              <a:rPr lang="ca-ES" dirty="0" smtClean="0"/>
              <a:t>Dibuix i càlcul de xarxes i circuits: </a:t>
            </a:r>
            <a:r>
              <a:rPr lang="ca-ES" dirty="0" err="1" smtClean="0"/>
              <a:t>Crocodile</a:t>
            </a:r>
            <a:endParaRPr lang="ca-ES" dirty="0" smtClean="0"/>
          </a:p>
          <a:p>
            <a:pPr lvl="1"/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canear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200800" cy="559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3577"/>
          <a:stretch>
            <a:fillRect/>
          </a:stretch>
        </p:blipFill>
        <p:spPr bwMode="auto">
          <a:xfrm>
            <a:off x="323528" y="476672"/>
            <a:ext cx="8388424" cy="606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3256"/>
          <a:stretch>
            <a:fillRect/>
          </a:stretch>
        </p:blipFill>
        <p:spPr bwMode="auto">
          <a:xfrm>
            <a:off x="827584" y="548680"/>
            <a:ext cx="7596336" cy="545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2">
                    <a:lumMod val="75000"/>
                  </a:schemeClr>
                </a:solidFill>
              </a:rPr>
              <a:t>Mecanització assistida per ordinador</a:t>
            </a:r>
            <a:endParaRPr lang="ca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>
              <a:buNone/>
            </a:pPr>
            <a:endParaRPr lang="ca-ES" dirty="0" smtClean="0"/>
          </a:p>
          <a:p>
            <a:pPr lvl="1"/>
            <a:r>
              <a:rPr lang="ca-ES" dirty="0" smtClean="0"/>
              <a:t>Associats a alguna màquina automàtica</a:t>
            </a:r>
          </a:p>
          <a:p>
            <a:pPr lvl="1"/>
            <a:r>
              <a:rPr lang="ca-ES" dirty="0" smtClean="0"/>
              <a:t>Programes específics per cada màquina i procés</a:t>
            </a:r>
          </a:p>
          <a:p>
            <a:pPr lvl="1"/>
            <a:r>
              <a:rPr lang="ca-ES" dirty="0" smtClean="0"/>
              <a:t>Capaços d’interpretar plànols de programes de CAD</a:t>
            </a:r>
          </a:p>
          <a:p>
            <a:pPr lvl="1"/>
            <a:r>
              <a:rPr lang="ca-ES" dirty="0" smtClean="0"/>
              <a:t>Poden fer avaluacions de tolerància.</a:t>
            </a:r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>
                <a:solidFill>
                  <a:schemeClr val="tx2">
                    <a:lumMod val="75000"/>
                  </a:schemeClr>
                </a:solidFill>
              </a:rPr>
              <a:t>Programes CAD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a-ES" dirty="0" smtClean="0"/>
              <a:t>Programes de disseny d’objectes reals</a:t>
            </a:r>
          </a:p>
          <a:p>
            <a:pPr lvl="1"/>
            <a:r>
              <a:rPr lang="ca-ES" dirty="0" smtClean="0"/>
              <a:t>Treballen amb fórmules matemàtiques</a:t>
            </a:r>
          </a:p>
          <a:p>
            <a:pPr lvl="1"/>
            <a:r>
              <a:rPr lang="ca-ES" dirty="0" smtClean="0"/>
              <a:t>Molt exactes</a:t>
            </a:r>
          </a:p>
          <a:p>
            <a:pPr lvl="1"/>
            <a:r>
              <a:rPr lang="ca-ES" dirty="0" smtClean="0"/>
              <a:t>Generalment de dibuix vectorial</a:t>
            </a:r>
          </a:p>
          <a:p>
            <a:r>
              <a:rPr lang="ca-ES" dirty="0" smtClean="0"/>
              <a:t>Programes de disseny gràfic</a:t>
            </a:r>
          </a:p>
          <a:p>
            <a:pPr lvl="1"/>
            <a:r>
              <a:rPr lang="ca-ES" dirty="0" smtClean="0"/>
              <a:t>Treballen amb imatges</a:t>
            </a:r>
          </a:p>
          <a:p>
            <a:pPr lvl="1"/>
            <a:r>
              <a:rPr lang="ca-ES" dirty="0" smtClean="0"/>
              <a:t>Generalment de mapa de bits (</a:t>
            </a:r>
            <a:r>
              <a:rPr lang="ca-ES" dirty="0" err="1" smtClean="0"/>
              <a:t>pixels</a:t>
            </a:r>
            <a:r>
              <a:rPr lang="ca-ES" dirty="0" smtClean="0"/>
              <a:t>)</a:t>
            </a:r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2">
                    <a:lumMod val="75000"/>
                  </a:schemeClr>
                </a:solidFill>
              </a:rPr>
              <a:t>Què són les imatges vectorials</a:t>
            </a:r>
            <a:endParaRPr lang="ca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a-ES" dirty="0" smtClean="0"/>
              <a:t>Són imatges digitals </a:t>
            </a:r>
          </a:p>
          <a:p>
            <a:r>
              <a:rPr lang="ca-ES" dirty="0" smtClean="0"/>
              <a:t>Formades per objectes geomètrics independents definits per fórmules matemàtiques</a:t>
            </a:r>
          </a:p>
          <a:p>
            <a:r>
              <a:rPr lang="ca-ES" dirty="0" smtClean="0"/>
              <a:t>Es pot ampliar el </a:t>
            </a:r>
            <a:r>
              <a:rPr lang="ca-ES" dirty="0" err="1" smtClean="0"/>
              <a:t>tamany</a:t>
            </a:r>
            <a:r>
              <a:rPr lang="ca-ES" dirty="0" smtClean="0"/>
              <a:t> sense perdre la qualitat</a:t>
            </a:r>
          </a:p>
          <a:p>
            <a:r>
              <a:rPr lang="ca-ES" dirty="0" smtClean="0"/>
              <a:t>Es poden modificar fàcilment cada part.</a:t>
            </a:r>
          </a:p>
          <a:p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772477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2">
                    <a:lumMod val="75000"/>
                  </a:schemeClr>
                </a:solidFill>
              </a:rPr>
              <a:t>Programes de dibuix vectorial</a:t>
            </a:r>
            <a:endParaRPr lang="ca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a-ES" dirty="0" smtClean="0"/>
              <a:t>Extensions més habituals:  </a:t>
            </a:r>
          </a:p>
          <a:p>
            <a:pPr lvl="1"/>
            <a:r>
              <a:rPr lang="ca-ES" dirty="0" err="1"/>
              <a:t>d</a:t>
            </a:r>
            <a:r>
              <a:rPr lang="ca-ES" dirty="0" err="1" smtClean="0"/>
              <a:t>wg</a:t>
            </a:r>
            <a:r>
              <a:rPr lang="ca-ES" dirty="0" smtClean="0"/>
              <a:t>, </a:t>
            </a:r>
            <a:r>
              <a:rPr lang="ca-ES" dirty="0" err="1" smtClean="0"/>
              <a:t>dxf</a:t>
            </a:r>
            <a:endParaRPr lang="ca-ES" dirty="0" smtClean="0"/>
          </a:p>
          <a:p>
            <a:r>
              <a:rPr lang="ca-ES" dirty="0" smtClean="0"/>
              <a:t>Exemples de programes:</a:t>
            </a:r>
          </a:p>
          <a:p>
            <a:pPr lvl="1"/>
            <a:r>
              <a:rPr lang="ca-ES" dirty="0" err="1" smtClean="0"/>
              <a:t>CorelDRAW</a:t>
            </a:r>
            <a:endParaRPr lang="ca-ES" dirty="0" smtClean="0"/>
          </a:p>
          <a:p>
            <a:pPr lvl="1"/>
            <a:r>
              <a:rPr lang="ca-ES" dirty="0" err="1" smtClean="0"/>
              <a:t>AutoCAD</a:t>
            </a:r>
            <a:endParaRPr lang="ca-ES" dirty="0" smtClean="0"/>
          </a:p>
          <a:p>
            <a:pPr lvl="1"/>
            <a:r>
              <a:rPr lang="ca-ES" dirty="0" smtClean="0"/>
              <a:t>QCAD</a:t>
            </a:r>
          </a:p>
          <a:p>
            <a:pPr lvl="1"/>
            <a:r>
              <a:rPr lang="ca-ES" dirty="0" smtClean="0"/>
              <a:t>Google </a:t>
            </a:r>
            <a:r>
              <a:rPr lang="ca-ES" dirty="0" err="1" smtClean="0"/>
              <a:t>SketchUp</a:t>
            </a:r>
            <a:endParaRPr lang="ca-ES" dirty="0" smtClean="0"/>
          </a:p>
          <a:p>
            <a:pPr lvl="1">
              <a:buNone/>
            </a:pPr>
            <a:endParaRPr lang="ca-ES" dirty="0" smtClean="0"/>
          </a:p>
          <a:p>
            <a:pPr lvl="1"/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1365" t="18385" r="40829" b="20909"/>
          <a:stretch>
            <a:fillRect/>
          </a:stretch>
        </p:blipFill>
        <p:spPr bwMode="auto">
          <a:xfrm>
            <a:off x="1187624" y="347729"/>
            <a:ext cx="6336704" cy="600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2">
                    <a:lumMod val="75000"/>
                  </a:schemeClr>
                </a:solidFill>
              </a:rPr>
              <a:t>Imatges de mapa de bits</a:t>
            </a:r>
            <a:endParaRPr lang="ca-E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a-ES" dirty="0" smtClean="0"/>
              <a:t>Formades per </a:t>
            </a:r>
            <a:r>
              <a:rPr lang="ca-ES" dirty="0" err="1" smtClean="0"/>
              <a:t>pixels</a:t>
            </a:r>
            <a:endParaRPr lang="ca-ES" dirty="0" smtClean="0"/>
          </a:p>
          <a:p>
            <a:r>
              <a:rPr lang="ca-ES" dirty="0" smtClean="0"/>
              <a:t>Cada </a:t>
            </a:r>
            <a:r>
              <a:rPr lang="ca-ES" dirty="0" err="1" smtClean="0"/>
              <a:t>pixel</a:t>
            </a:r>
            <a:r>
              <a:rPr lang="ca-ES" dirty="0" smtClean="0"/>
              <a:t> és </a:t>
            </a:r>
            <a:r>
              <a:rPr lang="ca-ES" dirty="0" err="1" smtClean="0"/>
              <a:t>cadascún</a:t>
            </a:r>
            <a:r>
              <a:rPr lang="ca-ES" dirty="0" smtClean="0"/>
              <a:t> dels punts d’una imatge gràfica que guarda informació sobre el color, lluentor, contrast, etc.</a:t>
            </a:r>
          </a:p>
          <a:p>
            <a:r>
              <a:rPr lang="ca-ES" dirty="0" smtClean="0"/>
              <a:t>Extensions:</a:t>
            </a:r>
          </a:p>
          <a:p>
            <a:pPr lvl="1"/>
            <a:r>
              <a:rPr lang="ca-ES" dirty="0" smtClean="0"/>
              <a:t>GIF, </a:t>
            </a:r>
            <a:r>
              <a:rPr lang="ca-ES" dirty="0" err="1" smtClean="0"/>
              <a:t>JPG</a:t>
            </a:r>
            <a:r>
              <a:rPr lang="ca-ES" dirty="0" smtClean="0"/>
              <a:t>, </a:t>
            </a:r>
            <a:r>
              <a:rPr lang="ca-ES" dirty="0" err="1" smtClean="0"/>
              <a:t>TIF</a:t>
            </a:r>
            <a:r>
              <a:rPr lang="ca-ES" dirty="0" smtClean="0"/>
              <a:t>, BMP</a:t>
            </a:r>
          </a:p>
          <a:p>
            <a:r>
              <a:rPr lang="ca-ES" dirty="0" smtClean="0"/>
              <a:t>Exemples: </a:t>
            </a:r>
            <a:r>
              <a:rPr lang="ca-ES" dirty="0" err="1" smtClean="0"/>
              <a:t>Adobe</a:t>
            </a:r>
            <a:r>
              <a:rPr lang="ca-ES" dirty="0" smtClean="0"/>
              <a:t> </a:t>
            </a:r>
            <a:r>
              <a:rPr lang="ca-ES" dirty="0" err="1" smtClean="0"/>
              <a:t>Photoshop</a:t>
            </a:r>
            <a:r>
              <a:rPr lang="ca-ES" dirty="0" smtClean="0"/>
              <a:t>, </a:t>
            </a:r>
            <a:r>
              <a:rPr lang="ca-ES" dirty="0" err="1" smtClean="0"/>
              <a:t>GIMP</a:t>
            </a:r>
            <a:r>
              <a:rPr lang="ca-ES" dirty="0" smtClean="0"/>
              <a:t>, Paint</a:t>
            </a:r>
          </a:p>
          <a:p>
            <a:pPr lvl="1">
              <a:buNone/>
            </a:pPr>
            <a:endParaRPr lang="ca-ES" dirty="0" smtClean="0"/>
          </a:p>
          <a:p>
            <a:pPr lvl="1"/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e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80264"/>
            <a:ext cx="6192688" cy="462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Imatge de disseny gràfic</a:t>
            </a:r>
            <a:endParaRPr lang="ca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511</Words>
  <Application>Microsoft Office PowerPoint</Application>
  <PresentationFormat>Presentación en pantalla (4:3)</PresentationFormat>
  <Paragraphs>87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Disseny assistit per ordinador </vt:lpstr>
      <vt:lpstr>Aplicacions informàtiques per elaborar objectes </vt:lpstr>
      <vt:lpstr>Programes CAD</vt:lpstr>
      <vt:lpstr>Què són les imatges vectorials</vt:lpstr>
      <vt:lpstr>Diapositiva 5</vt:lpstr>
      <vt:lpstr>Programes de dibuix vectorial</vt:lpstr>
      <vt:lpstr>Diapositiva 7</vt:lpstr>
      <vt:lpstr>Imatges de mapa de bits</vt:lpstr>
      <vt:lpstr>Imatge de disseny gràfic</vt:lpstr>
      <vt:lpstr>Frontissa dibuixada amb QCAD</vt:lpstr>
      <vt:lpstr>Dibuix fet amb SketchUp</vt:lpstr>
      <vt:lpstr>Diapositiva 12</vt:lpstr>
      <vt:lpstr>Diapositiva 13</vt:lpstr>
      <vt:lpstr>Instruccions bàsiques de CAD</vt:lpstr>
      <vt:lpstr>Com es dibuixen?</vt:lpstr>
      <vt:lpstr>Aplicacions dels programes de dibuix tècnic. </vt:lpstr>
      <vt:lpstr>Animació i simulació</vt:lpstr>
      <vt:lpstr>Disseny gràfic</vt:lpstr>
      <vt:lpstr>Disseny gràfic</vt:lpstr>
      <vt:lpstr>Enginyeria assistida per ordinador</vt:lpstr>
      <vt:lpstr>Diapositiva 21</vt:lpstr>
      <vt:lpstr>Diapositiva 22</vt:lpstr>
      <vt:lpstr>Diapositiva 23</vt:lpstr>
      <vt:lpstr>Mecanització assistida per ordinador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Disseny assistit per ordinador </dc:title>
  <dc:creator>R</dc:creator>
  <cp:lastModifiedBy>R</cp:lastModifiedBy>
  <cp:revision>14</cp:revision>
  <dcterms:created xsi:type="dcterms:W3CDTF">2012-01-09T17:38:13Z</dcterms:created>
  <dcterms:modified xsi:type="dcterms:W3CDTF">2012-01-11T21:38:04Z</dcterms:modified>
</cp:coreProperties>
</file>